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Roboto Bold" panose="020B0604020202020204" charset="0"/>
      <p:regular r:id="rId13"/>
    </p:embeddedFont>
    <p:embeddedFont>
      <p:font typeface="Saira Medium" panose="020B0604020202020204" charset="0"/>
      <p:regular r:id="rId14"/>
    </p:embeddedFont>
    <p:embeddedFont>
      <p:font typeface="Roboto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5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70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gamma.app/?utm_source=made-with-gamma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0303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0303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0303">
              <a:alpha val="80000"/>
            </a:srgbClr>
          </a:solidFill>
          <a:ln/>
        </p:spPr>
      </p:sp>
      <p:pic>
        <p:nvPicPr>
          <p:cNvPr id="6" name="Image 2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408533"/>
            <a:ext cx="596950" cy="178371"/>
          </a:xfrm>
          <a:prstGeom prst="roundRect">
            <a:avLst>
              <a:gd name="adj" fmla="val 47389"/>
            </a:avLst>
          </a:prstGeom>
          <a:solidFill>
            <a:srgbClr val="4B1E01"/>
          </a:solidFill>
          <a:ln/>
        </p:spPr>
      </p:sp>
      <p:sp>
        <p:nvSpPr>
          <p:cNvPr id="4" name="Text 1"/>
          <p:cNvSpPr/>
          <p:nvPr/>
        </p:nvSpPr>
        <p:spPr>
          <a:xfrm>
            <a:off x="3995514" y="443731"/>
            <a:ext cx="913358" cy="1079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 ЛИПНЯ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3925119" y="625748"/>
            <a:ext cx="4722763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День українських миротворців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3925119" y="1138386"/>
            <a:ext cx="4722763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Постановою Верховної Ради від 2013 року </a:t>
            </a:r>
            <a:r>
              <a:rPr lang="en-US" sz="900" b="1" dirty="0">
                <a:solidFill>
                  <a:srgbClr val="FC833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15 липня</a:t>
            </a: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встановлено День українських миротворців — на згадку про 15 липня 1992 року, коли перші 42 військовослужбовці вирушили до Боснії у складі місії ООН.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3925119" y="1821359"/>
            <a:ext cx="2300585" cy="3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40K</a:t>
            </a:r>
            <a:endParaRPr lang="en-US" sz="3050" dirty="0"/>
          </a:p>
        </p:txBody>
      </p:sp>
      <p:sp>
        <p:nvSpPr>
          <p:cNvPr id="8" name="Text 5"/>
          <p:cNvSpPr/>
          <p:nvPr/>
        </p:nvSpPr>
        <p:spPr>
          <a:xfrm>
            <a:off x="3925119" y="2340248"/>
            <a:ext cx="230058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Миротворців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3925119" y="2581945"/>
            <a:ext cx="2300585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2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брали участь у міжнародних операціях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347222" y="1821359"/>
            <a:ext cx="2300660" cy="3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1992</a:t>
            </a:r>
            <a:endParaRPr lang="en-US" sz="3050" dirty="0"/>
          </a:p>
        </p:txBody>
      </p:sp>
      <p:sp>
        <p:nvSpPr>
          <p:cNvPr id="11" name="Text 8"/>
          <p:cNvSpPr/>
          <p:nvPr/>
        </p:nvSpPr>
        <p:spPr>
          <a:xfrm>
            <a:off x="6347222" y="2340248"/>
            <a:ext cx="230066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Початок шляху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347222" y="2581945"/>
            <a:ext cx="230066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2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перша місія у Боснії та Герцеговині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136133" y="3006700"/>
            <a:ext cx="2300660" cy="3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30+</a:t>
            </a:r>
            <a:endParaRPr lang="en-US" sz="3050" dirty="0"/>
          </a:p>
        </p:txBody>
      </p:sp>
      <p:sp>
        <p:nvSpPr>
          <p:cNvPr id="14" name="Text 11"/>
          <p:cNvSpPr/>
          <p:nvPr/>
        </p:nvSpPr>
        <p:spPr>
          <a:xfrm>
            <a:off x="5136133" y="3525589"/>
            <a:ext cx="230066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Років служби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5136133" y="3767286"/>
            <a:ext cx="230066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2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під прапором ООН, ОБСЄ та НАТО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925119" y="4048274"/>
            <a:ext cx="4722763" cy="686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Українські миротворці несли службу на Балканах, в Африці, Іраку, Косово та десятках інших країн — патрулювали зони розділення, розміновували території, евакуювали мирних жителів. </a:t>
            </a:r>
            <a:r>
              <a:rPr lang="en-US" sz="900" b="1" dirty="0">
                <a:solidFill>
                  <a:srgbClr val="FC833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Десятки героїв загинули</a:t>
            </a:r>
            <a:r>
              <a:rPr lang="en-US" sz="9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виконуючи свій обов'язок. Їхні імена — у Книзі пам'яті.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2105695"/>
            <a:ext cx="19050" cy="931962"/>
          </a:xfrm>
          <a:prstGeom prst="roundRect">
            <a:avLst>
              <a:gd name="adj" fmla="val 60000"/>
            </a:avLst>
          </a:prstGeom>
          <a:solidFill>
            <a:srgbClr val="FC8337"/>
          </a:solidFill>
          <a:ln/>
        </p:spPr>
      </p:sp>
      <p:sp>
        <p:nvSpPr>
          <p:cNvPr id="3" name="Text 1"/>
          <p:cNvSpPr/>
          <p:nvPr/>
        </p:nvSpPr>
        <p:spPr>
          <a:xfrm>
            <a:off x="708720" y="2265164"/>
            <a:ext cx="7939162" cy="613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endParaRPr lang="en-US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01618" y="1521068"/>
            <a:ext cx="4572000" cy="21012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3000"/>
              </a:lnSpc>
              <a:spcAft>
                <a:spcPts val="1250"/>
              </a:spcAft>
            </a:pP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липня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день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вдячності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тим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хто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носив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блакитні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каски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і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український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прапор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чужині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dirty="0"/>
          </a:p>
          <a:p>
            <a:pPr>
              <a:lnSpc>
                <a:spcPct val="133000"/>
              </a:lnSpc>
            </a:pP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День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пам’яті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тих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хто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повернувся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додому</a:t>
            </a:r>
            <a:r>
              <a:rPr lang="en-US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0117"/>
            <a:ext cx="4752677" cy="1942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Кожна місія – унікальна.</a:t>
            </a: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На Балканах українські батальйони патрулювали зони розділення, супроводжували гуманітарні конвої та розміновували території. Українські сапери здобули репутацію професіоналів, їхні навички були затребувані роками.</a:t>
            </a:r>
            <a:endParaRPr lang="en-US" sz="16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Африці українські вертолітники та пілоти евакуювали цивільних, доставляли гуманітарну допомогу та спостерігали за перемир’ям. Вони працювали у надзвичайно складних умовах: спека, хвороби, ризик збройних нападів.</a:t>
            </a:r>
            <a:endParaRPr lang="en-US" sz="1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435" y="852041"/>
            <a:ext cx="3053135" cy="30531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224114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586508"/>
            <a:ext cx="4752677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Ірак та Косово: Захист і Мир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96119" y="2082626"/>
            <a:ext cx="4752677" cy="14884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 2003–2008 роках Україна брала участь у місії в Іраку. Український контингент охороняв мости, склади та проводив розмінування, що стало однією з наймасштабніших національних місій за кордоном.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Окремо варто згадати український військовий контингент у Косово, де наші миротворці десятиліттями несли службу в складі KFOR – сил НАТО з підтримання миру, сприяючи стабільності у регіоні.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435" y="1045146"/>
            <a:ext cx="3053135" cy="30531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3032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Ціна Миру: Жертви Українських Миротворців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664443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159" y="1541463"/>
            <a:ext cx="3901377" cy="30543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7687121"/>
            <a:ext cx="8151763" cy="2099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5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Кожна загибель – це невимовна трагедія для родин, побратимів та всієї держави. Болісні втрати українські миротворці зазнавали в колишній Югославії, в Африці та Іраку.</a:t>
            </a:r>
            <a:endParaRPr lang="en-US" sz="55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Один із найбільш пам’ятних трагічних епізодів стався у січні 2005 року в Іраку, коли вантажний літак Іл-76, на борту якого перебували українські військовослужбовці, був збитий, забравши життя героїв.</a:t>
            </a:r>
            <a:endParaRPr lang="en-US" sz="5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8957" y="165658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Участь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України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в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міжнародних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миротворчих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місіях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мала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свою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найвищу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ціну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endParaRPr lang="uk-UA" dirty="0" smtClean="0">
              <a:solidFill>
                <a:srgbClr val="E5E0D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роки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служіння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десятки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українських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військовослужбовців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загинули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endParaRPr lang="uk-UA" dirty="0" smtClean="0">
              <a:solidFill>
                <a:srgbClr val="E5E0D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виконуючи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свій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обов'язок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далеко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від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дому</a:t>
            </a:r>
            <a:r>
              <a:rPr lang="en-US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Історії, які нагадують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99381" y="845966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 2000 році в Ефіопії через збиття вертольота загинули українські пілоти-миротворці. Цей трагічний інцидент, </a:t>
            </a:r>
            <a:endParaRPr lang="uk-UA" sz="1200" dirty="0" smtClean="0">
              <a:solidFill>
                <a:srgbClr val="E5E0D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00" dirty="0" err="1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як</a:t>
            </a:r>
            <a:r>
              <a:rPr lang="en-US" sz="120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і багато інших, нагадує про високу ціну, яку українці платять за мир.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96119" y="745034"/>
            <a:ext cx="9525" cy="164604"/>
          </a:xfrm>
          <a:prstGeom prst="roundRect">
            <a:avLst>
              <a:gd name="adj" fmla="val 60000"/>
            </a:avLst>
          </a:prstGeom>
          <a:solidFill>
            <a:srgbClr val="FC8337"/>
          </a:solidFill>
          <a:ln/>
        </p:spPr>
      </p:sp>
      <p:sp>
        <p:nvSpPr>
          <p:cNvPr id="5" name="Text 3"/>
          <p:cNvSpPr/>
          <p:nvPr/>
        </p:nvSpPr>
        <p:spPr>
          <a:xfrm>
            <a:off x="399381" y="1209952"/>
            <a:ext cx="8502700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Миротворець ризикує життям не заради завоювання територій, а заради того, щоб інші могли жити без </a:t>
            </a:r>
            <a:r>
              <a:rPr lang="en-US" sz="1200" dirty="0" err="1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війни</a:t>
            </a:r>
            <a:r>
              <a:rPr lang="en-US" sz="120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uk-UA" sz="1200" dirty="0" smtClean="0">
              <a:solidFill>
                <a:srgbClr val="E5E0D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0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Їхня самопожертва є фундаментом стабільності у найгарячіших точках планети.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773" y="1577514"/>
            <a:ext cx="5828427" cy="31689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46287"/>
            <a:ext cx="3902943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Пам'ять та Визнання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96119" y="1742405"/>
            <a:ext cx="3902943" cy="216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Імена загиблих українських миротворців занесені до Книги пам’яті. Їх вшановують 15 липня, і ми зобов’язані знати: за право України називати себе відповідальною державою стояли конкретні люди з конкретними іменами.</a:t>
            </a:r>
            <a:endParaRPr lang="en-US" sz="12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Це офіційне визнання заслуг військовослужбовців, які брали та беруть участь у міжнародних операціях з підтримання миру і безпеки, а також вшанування пам'яті тих, хто загинув під час виконання миротворчих завдань.</a:t>
            </a:r>
            <a:endParaRPr lang="en-US" sz="1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701" y="620241"/>
            <a:ext cx="3902943" cy="39029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13222"/>
            <a:ext cx="4752677" cy="14884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Коли 2014 року Росія розпочала агресію проти України, багато колишніх миротворців стали на захист Батьківщини. Вони вже знали, що таке війна – бачили її наслідки в інших країнах.</a:t>
            </a:r>
            <a:endParaRPr lang="en-US" sz="16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Тепер війна прийшла в їхню власну домівку. Їхній досвід, здобутий у гарячих точках світу, став безцінним у боротьбі за незалежність та територіальну цілісність України.</a:t>
            </a:r>
            <a:endParaRPr lang="en-US" sz="1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435" y="1045146"/>
            <a:ext cx="3053135" cy="30531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414686"/>
            <a:ext cx="4722763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Захист принципів миру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96119" y="1981646"/>
            <a:ext cx="4722763" cy="1747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Сьогодні, у повномасштабній війні, досвід миротворчості набуває нового звучання. Україна бореться не лише за власну свободу – вона захищає принципи міжнародного права, які колись сама допомагала відстоювати в інших державах.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Цей досвід надає українським воїнам унікальну перспективу, розуміння глобальних загроз та важливість збереження міжнародного порядку.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350913"/>
            <a:ext cx="4722763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Saira Medium" pitchFamily="34" charset="0"/>
                <a:ea typeface="Saira Medium" pitchFamily="34" charset="-122"/>
                <a:cs typeface="Saira Medium" pitchFamily="34" charset="-120"/>
              </a:rPr>
              <a:t>Мета вшанування: Відвага та Пам'ять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25119" y="2272233"/>
            <a:ext cx="4722763" cy="15203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Цей день покликаний вшанувати мужність, звитягу, зразкове виконання службових обов’язків та вірність присязі учасників миротворчих операцій ООН, ОБСЄ і НАТО.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Він також забезпечує збереження пам’яті про славетних героїв-миротворців, які загинули під час виконання обов’язків у складі миротворчого контингенту та персоналу.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2E353D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2E353D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673</Words>
  <Application>Microsoft Office PowerPoint</Application>
  <PresentationFormat>Экран (16:9)</PresentationFormat>
  <Paragraphs>52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Roboto Bold</vt:lpstr>
      <vt:lpstr>Saira Medium</vt:lpstr>
      <vt:lpstr>Arial</vt:lpstr>
      <vt:lpstr>Roboto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User</cp:lastModifiedBy>
  <cp:revision>4</cp:revision>
  <dcterms:created xsi:type="dcterms:W3CDTF">2026-07-10T12:12:41Z</dcterms:created>
  <dcterms:modified xsi:type="dcterms:W3CDTF">2026-07-10T12:18:17Z</dcterms:modified>
</cp:coreProperties>
</file>